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</p:sldIdLst>
  <p:sldSz cx="6858000" cy="989965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ta" initials="R" lastIdx="1" clrIdx="0">
    <p:extLst>
      <p:ext uri="{19B8F6BF-5375-455C-9EA6-DF929625EA0E}">
        <p15:presenceInfo xmlns:p15="http://schemas.microsoft.com/office/powerpoint/2012/main" userId="R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3FC5"/>
    <a:srgbClr val="7C35B1"/>
    <a:srgbClr val="B381D9"/>
    <a:srgbClr val="794BC5"/>
    <a:srgbClr val="893BC3"/>
    <a:srgbClr val="9966FF"/>
    <a:srgbClr val="A598BD"/>
    <a:srgbClr val="CC66FF"/>
    <a:srgbClr val="441D61"/>
    <a:srgbClr val="F0E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667" autoAdjust="0"/>
    <p:restoredTop sz="94660"/>
  </p:normalViewPr>
  <p:slideViewPr>
    <p:cSldViewPr snapToGrid="0">
      <p:cViewPr>
        <p:scale>
          <a:sx n="60" d="100"/>
          <a:sy n="60" d="100"/>
        </p:scale>
        <p:origin x="4613" y="38"/>
      </p:cViewPr>
      <p:guideLst>
        <p:guide orient="horz" pos="311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ozzi_silvia\Desktop\DOCUMENTI\_a%20PROGETTI\_HBSC2018\SCHEDE%20HBSC%20-%20REGIONALI\grafici%20regional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ozzi_silvia\Desktop\DOCUMENTI\_a%20PROGETTI\_HBSC2018\SCHEDE%20HBSC%20-%20REGIONALI\grafici%20regional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\Desktop\GRAFICI%20per%20schede%20HBSC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\Desktop\GRAFICI%20per%20schede%20HBSC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ozzi_silvia\Desktop\DOCUMENTI\_a%20PROGETTI\_HBSC2018\SCHEDE%20HBSC%20-%20REGIONALI\grafici%20regionali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\Desktop\GRAFICI%20per%20schede%20HBSC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\Desktop\GRAFICI%20per%20schede%20HBSC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72302651597389E-2"/>
          <c:y val="3.4157261466216136E-2"/>
          <c:w val="0.87820071858960447"/>
          <c:h val="0.9658427385337838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8C3FC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2211267261800449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67,9%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B06-4211-88AC-E93263E88E5B}"/>
                </c:ext>
              </c:extLst>
            </c:dLbl>
            <c:dLbl>
              <c:idx val="1"/>
              <c:layout>
                <c:manualLayout>
                  <c:x val="-0.23048312552475264"/>
                  <c:y val="-2.27715076441440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a:t>71,4%</a:t>
                    </a:r>
                    <a:endParaRPr lang="en-US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B06-4211-88AC-E93263E88E5B}"/>
                </c:ext>
              </c:extLst>
            </c:dLbl>
            <c:dLbl>
              <c:idx val="2"/>
              <c:layout>
                <c:manualLayout>
                  <c:x val="-0.21269232211158279"/>
                  <c:y val="-2.6092051091314376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82,2%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B06-4211-88AC-E93263E88E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'SCUOLA FAMIGLIA'!$A$4:$A$6</c:f>
              <c:strCache>
                <c:ptCount val="3"/>
                <c:pt idx="0">
                  <c:v>15 anni</c:v>
                </c:pt>
                <c:pt idx="1">
                  <c:v>13 anni</c:v>
                </c:pt>
                <c:pt idx="2">
                  <c:v>11 anni</c:v>
                </c:pt>
              </c:strCache>
            </c:strRef>
          </c:cat>
          <c:val>
            <c:numRef>
              <c:f>'SCUOLA FAMIGLIA'!$B$4:$B$6</c:f>
              <c:numCache>
                <c:formatCode>General</c:formatCode>
                <c:ptCount val="3"/>
                <c:pt idx="0">
                  <c:v>71.2</c:v>
                </c:pt>
                <c:pt idx="1">
                  <c:v>79.2</c:v>
                </c:pt>
                <c:pt idx="2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6-4211-88AC-E93263E88E5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61"/>
        <c:axId val="45148416"/>
        <c:axId val="45274240"/>
      </c:barChart>
      <c:catAx>
        <c:axId val="451484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274240"/>
        <c:crosses val="autoZero"/>
        <c:auto val="1"/>
        <c:lblAlgn val="ctr"/>
        <c:lblOffset val="100"/>
        <c:noMultiLvlLbl val="0"/>
      </c:catAx>
      <c:valAx>
        <c:axId val="452742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148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369153657654085E-2"/>
          <c:y val="7.1677320367730363E-2"/>
          <c:w val="0.86938786195316098"/>
          <c:h val="0.8685911741618453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8C3FC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40515066592830012"/>
                  <c:y val="3.3475537416277683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0" dirty="0">
                        <a:solidFill>
                          <a:schemeClr val="bg1"/>
                        </a:solidFill>
                      </a:rPr>
                      <a:t>15 </a:t>
                    </a:r>
                    <a:r>
                      <a:rPr lang="en-US" b="0" dirty="0" err="1">
                        <a:solidFill>
                          <a:schemeClr val="bg1"/>
                        </a:solidFill>
                      </a:rPr>
                      <a:t>anni</a:t>
                    </a:r>
                    <a:r>
                      <a:rPr lang="en-US" b="0" dirty="0">
                        <a:solidFill>
                          <a:schemeClr val="bg1"/>
                        </a:solidFill>
                      </a:rPr>
                      <a:t>:</a:t>
                    </a:r>
                  </a:p>
                  <a:p>
                    <a:pPr algn="l"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50,1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47782047624641311"/>
                      <c:h val="0.247618550268205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5C5-45F0-804E-1004F1E1871E}"/>
                </c:ext>
              </c:extLst>
            </c:dLbl>
            <c:dLbl>
              <c:idx val="1"/>
              <c:layout>
                <c:manualLayout>
                  <c:x val="-0.49548477678396624"/>
                  <c:y val="-1.194674979312117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0" dirty="0">
                        <a:solidFill>
                          <a:schemeClr val="bg1"/>
                        </a:solidFill>
                      </a:rPr>
                      <a:t>13 </a:t>
                    </a:r>
                    <a:r>
                      <a:rPr lang="en-US" b="0" dirty="0" err="1">
                        <a:solidFill>
                          <a:schemeClr val="bg1"/>
                        </a:solidFill>
                      </a:rPr>
                      <a:t>anni</a:t>
                    </a:r>
                    <a:r>
                      <a:rPr lang="en-US" b="0" dirty="0" smtClean="0">
                        <a:solidFill>
                          <a:schemeClr val="bg1"/>
                        </a:solidFill>
                      </a:rPr>
                      <a:t>: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61,9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7472616151836891"/>
                      <c:h val="0.247618668048304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5C5-45F0-804E-1004F1E1871E}"/>
                </c:ext>
              </c:extLst>
            </c:dLbl>
            <c:dLbl>
              <c:idx val="2"/>
              <c:layout>
                <c:manualLayout>
                  <c:x val="-0.58023806726966598"/>
                  <c:y val="-1.61994820664850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0" dirty="0">
                        <a:solidFill>
                          <a:schemeClr val="bg1"/>
                        </a:solidFill>
                      </a:rPr>
                      <a:t>11 </a:t>
                    </a:r>
                    <a:r>
                      <a:rPr lang="en-US" b="0" dirty="0" err="1">
                        <a:solidFill>
                          <a:schemeClr val="bg1"/>
                        </a:solidFill>
                      </a:rPr>
                      <a:t>anni</a:t>
                    </a:r>
                    <a:r>
                      <a:rPr lang="en-US" b="0" dirty="0" smtClean="0">
                        <a:solidFill>
                          <a:schemeClr val="bg1"/>
                        </a:solidFill>
                      </a:rPr>
                      <a:t>:</a:t>
                    </a:r>
                  </a:p>
                  <a:p>
                    <a:pPr algn="l"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72,3   </a:t>
                    </a:r>
                  </a:p>
                  <a:p>
                    <a:pPr algn="l"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6835837355770723"/>
                      <c:h val="0.30570545997379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D5F-4FC3-B514-B9539DE8A3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'SCUOLA FAMIGLIA'!$A$17:$A$19</c:f>
              <c:strCache>
                <c:ptCount val="3"/>
                <c:pt idx="0">
                  <c:v>15 anni</c:v>
                </c:pt>
                <c:pt idx="1">
                  <c:v>13 anni</c:v>
                </c:pt>
                <c:pt idx="2">
                  <c:v>11 anni</c:v>
                </c:pt>
              </c:strCache>
            </c:strRef>
          </c:cat>
          <c:val>
            <c:numRef>
              <c:f>'SCUOLA FAMIGLIA'!$B$17:$B$19</c:f>
              <c:numCache>
                <c:formatCode>General</c:formatCode>
                <c:ptCount val="3"/>
                <c:pt idx="0">
                  <c:v>63</c:v>
                </c:pt>
                <c:pt idx="1">
                  <c:v>66</c:v>
                </c:pt>
                <c:pt idx="2">
                  <c:v>73.599999999999994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C5-45F0-804E-1004F1E1871E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3"/>
        <c:axId val="51747840"/>
        <c:axId val="51749632"/>
      </c:barChart>
      <c:catAx>
        <c:axId val="517478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749632"/>
        <c:crosses val="autoZero"/>
        <c:auto val="1"/>
        <c:lblAlgn val="ctr"/>
        <c:lblOffset val="100"/>
        <c:noMultiLvlLbl val="0"/>
      </c:catAx>
      <c:valAx>
        <c:axId val="51749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174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'CAP 2'!$C$20</c:f>
              <c:strCache>
                <c:ptCount val="1"/>
                <c:pt idx="0">
                  <c:v>Maschi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'CAP 2'!$B$21:$B$23</c:f>
              <c:strCache>
                <c:ptCount val="3"/>
                <c:pt idx="0">
                  <c:v>11 anni</c:v>
                </c:pt>
                <c:pt idx="1">
                  <c:v>13 anni</c:v>
                </c:pt>
                <c:pt idx="2">
                  <c:v>15 anni</c:v>
                </c:pt>
              </c:strCache>
            </c:strRef>
          </c:cat>
          <c:val>
            <c:numRef>
              <c:f>'CAP 2'!$C$21:$C$23</c:f>
              <c:numCache>
                <c:formatCode>General</c:formatCode>
                <c:ptCount val="3"/>
                <c:pt idx="0">
                  <c:v>86.6</c:v>
                </c:pt>
                <c:pt idx="1">
                  <c:v>78</c:v>
                </c:pt>
                <c:pt idx="2">
                  <c:v>73.8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E1-466D-BE2D-EFEE73BCF10B}"/>
            </c:ext>
          </c:extLst>
        </c:ser>
        <c:ser>
          <c:idx val="1"/>
          <c:order val="1"/>
          <c:tx>
            <c:strRef>
              <c:f>'CAP 2'!$D$20</c:f>
              <c:strCache>
                <c:ptCount val="1"/>
                <c:pt idx="0">
                  <c:v>Femmine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'CAP 2'!$B$21:$B$23</c:f>
              <c:strCache>
                <c:ptCount val="3"/>
                <c:pt idx="0">
                  <c:v>11 anni</c:v>
                </c:pt>
                <c:pt idx="1">
                  <c:v>13 anni</c:v>
                </c:pt>
                <c:pt idx="2">
                  <c:v>15 anni</c:v>
                </c:pt>
              </c:strCache>
            </c:strRef>
          </c:cat>
          <c:val>
            <c:numRef>
              <c:f>'CAP 2'!$D$21:$D$23</c:f>
              <c:numCache>
                <c:formatCode>General</c:formatCode>
                <c:ptCount val="3"/>
                <c:pt idx="0">
                  <c:v>77.599999999999994</c:v>
                </c:pt>
                <c:pt idx="1">
                  <c:v>64.8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E1-466D-BE2D-EFEE73BCF1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10"/>
        <c:axId val="2037639264"/>
        <c:axId val="2037643008"/>
      </c:barChart>
      <c:catAx>
        <c:axId val="203763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7643008"/>
        <c:crosses val="autoZero"/>
        <c:auto val="1"/>
        <c:lblAlgn val="ctr"/>
        <c:lblOffset val="100"/>
        <c:noMultiLvlLbl val="0"/>
      </c:catAx>
      <c:valAx>
        <c:axId val="2037643008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2037639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2610850599940915"/>
          <c:y val="0.1484220839830028"/>
          <c:w val="0.34849689760159713"/>
          <c:h val="0.167842058644554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100465510386898E-2"/>
          <c:y val="1.1723376749965306E-2"/>
          <c:w val="0.89579906897922623"/>
          <c:h val="0.84323934218338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'CAP 5'!$B$204</c:f>
              <c:strCache>
                <c:ptCount val="1"/>
                <c:pt idx="0">
                  <c:v>Maschi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'CAP 5'!$C$203:$E$203</c:f>
              <c:strCache>
                <c:ptCount val="3"/>
                <c:pt idx="0">
                  <c:v>11 anni</c:v>
                </c:pt>
                <c:pt idx="1">
                  <c:v>13 anni</c:v>
                </c:pt>
                <c:pt idx="2">
                  <c:v>15 anni</c:v>
                </c:pt>
              </c:strCache>
            </c:strRef>
          </c:cat>
          <c:val>
            <c:numRef>
              <c:f>'CAP 5'!$C$204:$E$204</c:f>
              <c:numCache>
                <c:formatCode>General</c:formatCode>
                <c:ptCount val="3"/>
                <c:pt idx="0">
                  <c:v>45.6</c:v>
                </c:pt>
                <c:pt idx="1">
                  <c:v>47.5</c:v>
                </c:pt>
                <c:pt idx="2">
                  <c:v>54.2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FF-4AF1-BA48-B1B023FDB696}"/>
            </c:ext>
          </c:extLst>
        </c:ser>
        <c:ser>
          <c:idx val="1"/>
          <c:order val="1"/>
          <c:tx>
            <c:strRef>
              <c:f>'CAP 5'!$B$205</c:f>
              <c:strCache>
                <c:ptCount val="1"/>
                <c:pt idx="0">
                  <c:v>Femmine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'CAP 5'!$C$203:$E$203</c:f>
              <c:strCache>
                <c:ptCount val="3"/>
                <c:pt idx="0">
                  <c:v>11 anni</c:v>
                </c:pt>
                <c:pt idx="1">
                  <c:v>13 anni</c:v>
                </c:pt>
                <c:pt idx="2">
                  <c:v>15 anni</c:v>
                </c:pt>
              </c:strCache>
            </c:strRef>
          </c:cat>
          <c:val>
            <c:numRef>
              <c:f>'CAP 5'!$C$205:$E$205</c:f>
              <c:numCache>
                <c:formatCode>General</c:formatCode>
                <c:ptCount val="3"/>
                <c:pt idx="0">
                  <c:v>46.7</c:v>
                </c:pt>
                <c:pt idx="1">
                  <c:v>63.1</c:v>
                </c:pt>
                <c:pt idx="2">
                  <c:v>75.3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FF-4AF1-BA48-B1B023FDB6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10"/>
        <c:axId val="2037639264"/>
        <c:axId val="2037643008"/>
      </c:barChart>
      <c:catAx>
        <c:axId val="203763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7643008"/>
        <c:crosses val="autoZero"/>
        <c:auto val="1"/>
        <c:lblAlgn val="ctr"/>
        <c:lblOffset val="100"/>
        <c:noMultiLvlLbl val="0"/>
      </c:catAx>
      <c:valAx>
        <c:axId val="2037643008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203763926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0872513107164357E-2"/>
          <c:y val="0.14429195510715659"/>
          <c:w val="0.41521404306281884"/>
          <c:h val="0.12376996115043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9"/>
        <c:axId val="82537088"/>
        <c:axId val="82550144"/>
      </c:barChart>
      <c:catAx>
        <c:axId val="825370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2550144"/>
        <c:crosses val="autoZero"/>
        <c:auto val="1"/>
        <c:lblAlgn val="ctr"/>
        <c:lblOffset val="100"/>
        <c:noMultiLvlLbl val="0"/>
      </c:catAx>
      <c:valAx>
        <c:axId val="82550144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extTo"/>
        <c:crossAx val="825370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b="1">
          <a:solidFill>
            <a:srgbClr val="002060"/>
          </a:solidFill>
        </a:defRPr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250959158464033E-2"/>
          <c:y val="1.8697795465554754E-2"/>
          <c:w val="0.90066164743602439"/>
          <c:h val="0.763360846480438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'CAP 5'!$C$91</c:f>
              <c:strCache>
                <c:ptCount val="1"/>
                <c:pt idx="0">
                  <c:v>11 anni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'CAP 5'!$B$92:$B$94</c:f>
              <c:strCache>
                <c:ptCount val="3"/>
                <c:pt idx="0">
                  <c:v>Gli insegnanti sono interessati a me come persona</c:v>
                </c:pt>
                <c:pt idx="1">
                  <c:v>Ho molta fiducia nei miei insegnanti</c:v>
                </c:pt>
                <c:pt idx="2">
                  <c:v>I miei insegnanti mi accettano per quello che sono</c:v>
                </c:pt>
              </c:strCache>
            </c:strRef>
          </c:cat>
          <c:val>
            <c:numRef>
              <c:f>'CAP 5'!$C$92:$C$94</c:f>
              <c:numCache>
                <c:formatCode>General</c:formatCode>
                <c:ptCount val="3"/>
                <c:pt idx="0">
                  <c:v>58.2</c:v>
                </c:pt>
                <c:pt idx="1">
                  <c:v>73.3</c:v>
                </c:pt>
                <c:pt idx="2">
                  <c:v>84.3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CB-4D84-9EC5-937FE6A21E77}"/>
            </c:ext>
          </c:extLst>
        </c:ser>
        <c:ser>
          <c:idx val="1"/>
          <c:order val="1"/>
          <c:tx>
            <c:strRef>
              <c:f>'CAP 5'!$D$91</c:f>
              <c:strCache>
                <c:ptCount val="1"/>
                <c:pt idx="0">
                  <c:v>13 anni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'CAP 5'!$B$92:$B$94</c:f>
              <c:strCache>
                <c:ptCount val="3"/>
                <c:pt idx="0">
                  <c:v>Gli insegnanti sono interessati a me come persona</c:v>
                </c:pt>
                <c:pt idx="1">
                  <c:v>Ho molta fiducia nei miei insegnanti</c:v>
                </c:pt>
                <c:pt idx="2">
                  <c:v>I miei insegnanti mi accettano per quello che sono</c:v>
                </c:pt>
              </c:strCache>
            </c:strRef>
          </c:cat>
          <c:val>
            <c:numRef>
              <c:f>'CAP 5'!$D$92:$D$94</c:f>
              <c:numCache>
                <c:formatCode>General</c:formatCode>
                <c:ptCount val="3"/>
                <c:pt idx="0">
                  <c:v>47.3</c:v>
                </c:pt>
                <c:pt idx="1">
                  <c:v>53.7</c:v>
                </c:pt>
                <c:pt idx="2">
                  <c:v>73.2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CB-4D84-9EC5-937FE6A21E77}"/>
            </c:ext>
          </c:extLst>
        </c:ser>
        <c:ser>
          <c:idx val="2"/>
          <c:order val="2"/>
          <c:tx>
            <c:strRef>
              <c:f>'CAP 5'!$E$91</c:f>
              <c:strCache>
                <c:ptCount val="1"/>
                <c:pt idx="0">
                  <c:v>15 anni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'CAP 5'!$B$92:$B$94</c:f>
              <c:strCache>
                <c:ptCount val="3"/>
                <c:pt idx="0">
                  <c:v>Gli insegnanti sono interessati a me come persona</c:v>
                </c:pt>
                <c:pt idx="1">
                  <c:v>Ho molta fiducia nei miei insegnanti</c:v>
                </c:pt>
                <c:pt idx="2">
                  <c:v>I miei insegnanti mi accettano per quello che sono</c:v>
                </c:pt>
              </c:strCache>
            </c:strRef>
          </c:cat>
          <c:val>
            <c:numRef>
              <c:f>'CAP 5'!$E$92:$E$94</c:f>
              <c:numCache>
                <c:formatCode>General</c:formatCode>
                <c:ptCount val="3"/>
                <c:pt idx="0">
                  <c:v>36.299999999999997</c:v>
                </c:pt>
                <c:pt idx="1">
                  <c:v>39.4</c:v>
                </c:pt>
                <c:pt idx="2">
                  <c:v>63.7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CB-4D84-9EC5-937FE6A21E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10"/>
        <c:axId val="2037639264"/>
        <c:axId val="2037643008"/>
      </c:barChart>
      <c:catAx>
        <c:axId val="203763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7643008"/>
        <c:crosses val="autoZero"/>
        <c:auto val="1"/>
        <c:lblAlgn val="ctr"/>
        <c:lblOffset val="100"/>
        <c:noMultiLvlLbl val="0"/>
      </c:catAx>
      <c:valAx>
        <c:axId val="2037643008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203763926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826197628108806"/>
          <c:y val="3.3775633293124246E-2"/>
          <c:w val="0.40187466087772494"/>
          <c:h val="8.14239715813569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657044597509672E-2"/>
          <c:y val="0.14523713883939754"/>
          <c:w val="0.91468603299824547"/>
          <c:h val="0.65259170843904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'CAP 5'!$B$155</c:f>
              <c:strCache>
                <c:ptCount val="1"/>
                <c:pt idx="0">
                  <c:v>Maschi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'CAP 5'!$C$154:$E$154</c:f>
              <c:strCache>
                <c:ptCount val="3"/>
                <c:pt idx="0">
                  <c:v>11 anni</c:v>
                </c:pt>
                <c:pt idx="1">
                  <c:v>13 anni</c:v>
                </c:pt>
                <c:pt idx="2">
                  <c:v>15 anni</c:v>
                </c:pt>
              </c:strCache>
            </c:strRef>
          </c:cat>
          <c:val>
            <c:numRef>
              <c:f>'CAP 5'!$C$155:$E$155</c:f>
              <c:numCache>
                <c:formatCode>General</c:formatCode>
                <c:ptCount val="3"/>
                <c:pt idx="0">
                  <c:v>82.6</c:v>
                </c:pt>
                <c:pt idx="1">
                  <c:v>88.4</c:v>
                </c:pt>
                <c:pt idx="2">
                  <c:v>93.5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AD-4120-A927-AF805CB5B190}"/>
            </c:ext>
          </c:extLst>
        </c:ser>
        <c:ser>
          <c:idx val="1"/>
          <c:order val="1"/>
          <c:tx>
            <c:strRef>
              <c:f>'CAP 5'!$B$156</c:f>
              <c:strCache>
                <c:ptCount val="1"/>
                <c:pt idx="0">
                  <c:v>Femmine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'CAP 5'!$C$154:$E$154</c:f>
              <c:strCache>
                <c:ptCount val="3"/>
                <c:pt idx="0">
                  <c:v>11 anni</c:v>
                </c:pt>
                <c:pt idx="1">
                  <c:v>13 anni</c:v>
                </c:pt>
                <c:pt idx="2">
                  <c:v>15 anni</c:v>
                </c:pt>
              </c:strCache>
            </c:strRef>
          </c:cat>
          <c:val>
            <c:numRef>
              <c:f>'CAP 5'!$C$156:$E$156</c:f>
              <c:numCache>
                <c:formatCode>General</c:formatCode>
                <c:ptCount val="3"/>
                <c:pt idx="0">
                  <c:v>78.599999999999994</c:v>
                </c:pt>
                <c:pt idx="1">
                  <c:v>87</c:v>
                </c:pt>
                <c:pt idx="2">
                  <c:v>92.5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AD-4120-A927-AF805CB5B1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10"/>
        <c:axId val="2037639264"/>
        <c:axId val="2037643008"/>
      </c:barChart>
      <c:catAx>
        <c:axId val="203763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7643008"/>
        <c:crosses val="autoZero"/>
        <c:auto val="1"/>
        <c:lblAlgn val="ctr"/>
        <c:lblOffset val="100"/>
        <c:noMultiLvlLbl val="0"/>
      </c:catAx>
      <c:valAx>
        <c:axId val="2037643008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203763926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072360534259635"/>
          <c:y val="0"/>
          <c:w val="0.37855278931480729"/>
          <c:h val="0.12454077499630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0.1611</cdr:x>
      <cdr:y>0.0155</cdr:y>
    </cdr:from>
    <cdr:to>
      <cdr:x>0.93544</cdr:x>
      <cdr:y>0.23521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718135" y="26047"/>
          <a:ext cx="3451758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0"/>
            </a:spcAft>
          </a:pPr>
          <a:r>
            <a:rPr lang="it-IT" sz="900" b="1" dirty="0" smtClean="0">
              <a:solidFill>
                <a:srgbClr val="7030A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Quanto è «facile/molto facile» parlare con tua madre,  per età e genere (%) </a:t>
          </a:r>
          <a:endParaRPr lang="it-IT" sz="900" b="1" dirty="0">
            <a:solidFill>
              <a:srgbClr val="7030A0"/>
            </a:solidFill>
            <a:latin typeface="Segoe UI" panose="020B0502040204020203" pitchFamily="34" charset="0"/>
            <a:ea typeface="Segoe UI" panose="020B0502040204020203" pitchFamily="34" charset="0"/>
            <a:cs typeface="Segoe UI" panose="020B0502040204020203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0152"/>
            <a:ext cx="5829300" cy="344654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199609"/>
            <a:ext cx="5143500" cy="239012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91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72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065"/>
            <a:ext cx="1478756" cy="8389496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065"/>
            <a:ext cx="4350544" cy="8389496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74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335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8040"/>
            <a:ext cx="5915025" cy="411797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4977"/>
            <a:ext cx="5915025" cy="216554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56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5323"/>
            <a:ext cx="2914650" cy="628123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5323"/>
            <a:ext cx="2914650" cy="628123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89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067"/>
            <a:ext cx="5915025" cy="19134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6790"/>
            <a:ext cx="2901255" cy="11893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6122"/>
            <a:ext cx="2901255" cy="531877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6790"/>
            <a:ext cx="2915543" cy="11893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6122"/>
            <a:ext cx="2915543" cy="531877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61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73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39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59977"/>
            <a:ext cx="2211884" cy="230991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5368"/>
            <a:ext cx="3471863" cy="703516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69895"/>
            <a:ext cx="2211884" cy="550209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94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59977"/>
            <a:ext cx="2211884" cy="230991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5368"/>
            <a:ext cx="3471863" cy="7035168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69895"/>
            <a:ext cx="2211884" cy="550209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05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067"/>
            <a:ext cx="5915025" cy="1913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5323"/>
            <a:ext cx="5915025" cy="6281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75511"/>
            <a:ext cx="1543050" cy="527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55876-CFE0-42F1-8538-BA0AF7FD832B}" type="datetimeFigureOut">
              <a:rPr lang="it-IT" smtClean="0"/>
              <a:pPr/>
              <a:t>27/10/2023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75511"/>
            <a:ext cx="2314575" cy="527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75511"/>
            <a:ext cx="1543050" cy="527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5AB15-A8CD-40D0-A43E-1F68FE40FD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95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12" Type="http://schemas.openxmlformats.org/officeDocument/2006/relationships/image" Target="../media/image7.png"/><Relationship Id="rId17" Type="http://schemas.openxmlformats.org/officeDocument/2006/relationships/image" Target="../media/image12.jpeg"/><Relationship Id="rId2" Type="http://schemas.openxmlformats.org/officeDocument/2006/relationships/image" Target="../media/image1.png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11" Type="http://schemas.openxmlformats.org/officeDocument/2006/relationships/image" Target="../media/image6.jpeg"/><Relationship Id="rId5" Type="http://schemas.openxmlformats.org/officeDocument/2006/relationships/chart" Target="../charts/chart2.xml"/><Relationship Id="rId15" Type="http://schemas.openxmlformats.org/officeDocument/2006/relationships/image" Target="../media/image10.jpeg"/><Relationship Id="rId10" Type="http://schemas.openxmlformats.org/officeDocument/2006/relationships/image" Target="../media/image5.jpeg"/><Relationship Id="rId4" Type="http://schemas.openxmlformats.org/officeDocument/2006/relationships/chart" Target="../charts/chart1.xm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9928" y="-4557"/>
            <a:ext cx="6858000" cy="9908935"/>
          </a:xfrm>
          <a:prstGeom prst="rect">
            <a:avLst/>
          </a:prstGeom>
          <a:solidFill>
            <a:srgbClr val="F0E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2" name="Connettore diritto 11"/>
          <p:cNvCxnSpPr/>
          <p:nvPr/>
        </p:nvCxnSpPr>
        <p:spPr>
          <a:xfrm flipH="1">
            <a:off x="275517" y="-2098"/>
            <a:ext cx="2315283" cy="992750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/>
          <p:cNvCxnSpPr/>
          <p:nvPr/>
        </p:nvCxnSpPr>
        <p:spPr>
          <a:xfrm flipV="1">
            <a:off x="-221226" y="7655646"/>
            <a:ext cx="7192055" cy="149362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/>
          <p:cNvCxnSpPr>
            <a:endCxn id="49" idx="2"/>
          </p:cNvCxnSpPr>
          <p:nvPr/>
        </p:nvCxnSpPr>
        <p:spPr>
          <a:xfrm>
            <a:off x="-209504" y="274948"/>
            <a:ext cx="7066518" cy="184864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/>
          <p:cNvCxnSpPr>
            <a:stCxn id="49" idx="0"/>
          </p:cNvCxnSpPr>
          <p:nvPr/>
        </p:nvCxnSpPr>
        <p:spPr>
          <a:xfrm>
            <a:off x="4475808" y="3073"/>
            <a:ext cx="885386" cy="991304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/>
          <p:cNvCxnSpPr/>
          <p:nvPr/>
        </p:nvCxnSpPr>
        <p:spPr>
          <a:xfrm flipV="1">
            <a:off x="-72930" y="3634093"/>
            <a:ext cx="7244986" cy="48982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3" y="416346"/>
            <a:ext cx="822958" cy="991305"/>
          </a:xfrm>
          <a:prstGeom prst="rect">
            <a:avLst/>
          </a:prstGeom>
        </p:spPr>
      </p:pic>
      <p:sp>
        <p:nvSpPr>
          <p:cNvPr id="25" name="Rettangolo 24"/>
          <p:cNvSpPr/>
          <p:nvPr/>
        </p:nvSpPr>
        <p:spPr>
          <a:xfrm>
            <a:off x="1155253" y="438009"/>
            <a:ext cx="329535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Sistema di Sorveglianza </a:t>
            </a:r>
            <a:r>
              <a:rPr lang="it-IT" sz="1600" b="1" dirty="0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HBSC </a:t>
            </a:r>
          </a:p>
          <a:p>
            <a:r>
              <a:rPr lang="it-IT" sz="1200" b="1" dirty="0" err="1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</a:t>
            </a:r>
            <a:r>
              <a:rPr lang="it-IT" sz="1200" b="1" dirty="0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b="1" dirty="0" err="1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Behaviour</a:t>
            </a:r>
            <a:r>
              <a:rPr lang="it-IT" sz="1200" b="1" dirty="0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in School-</a:t>
            </a:r>
            <a:r>
              <a:rPr lang="it-IT" sz="1200" b="1" dirty="0" err="1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aged</a:t>
            </a:r>
            <a:r>
              <a:rPr lang="it-IT" sz="1200" b="1" dirty="0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b="1" dirty="0" err="1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Children</a:t>
            </a:r>
            <a:endParaRPr lang="it-IT" sz="1200" b="1" dirty="0">
              <a:solidFill>
                <a:srgbClr val="441D6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1200" b="1" dirty="0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Risultati della rilevazione 2022</a:t>
            </a:r>
          </a:p>
          <a:p>
            <a:endParaRPr lang="it-IT" sz="1200" b="1" dirty="0">
              <a:solidFill>
                <a:srgbClr val="441D6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1400" b="1" dirty="0">
                <a:solidFill>
                  <a:srgbClr val="441D6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REGIONE TOSCANA</a:t>
            </a:r>
            <a:endParaRPr lang="it-IT" sz="1400" b="1" dirty="0">
              <a:solidFill>
                <a:srgbClr val="441D6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2" name="Rettangolo 61"/>
          <p:cNvSpPr/>
          <p:nvPr/>
        </p:nvSpPr>
        <p:spPr>
          <a:xfrm>
            <a:off x="67007" y="2922880"/>
            <a:ext cx="458276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/>
            <a:endParaRPr lang="it-IT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9841" y="2074428"/>
            <a:ext cx="51396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famiglia, insieme al gruppo dei pari, rappresenta uno dei contesti all’interno dei quali i ragazzi definiscono il loro ruolo sociale. HBSC ha indagato alcuni aspetti del sistema familiare: la struttura della famiglia, la relazione genitori-figli e il livello socio-economico.</a:t>
            </a:r>
          </a:p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L’82,1% dei ragazzi dichiara di vivere con entrambi i genitori e l’11,7% con uno solo dei due. Più della metà del campione (55,6%) ha un solo fratello o sorella mentre solo 1 adolescente su 5 ha due o più fratelli o sorelle. I figli unici sono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rappresentati dal 24,3%.</a:t>
            </a:r>
          </a:p>
        </p:txBody>
      </p:sp>
      <p:sp>
        <p:nvSpPr>
          <p:cNvPr id="117" name="Rettangolo 116"/>
          <p:cNvSpPr/>
          <p:nvPr/>
        </p:nvSpPr>
        <p:spPr>
          <a:xfrm>
            <a:off x="157751" y="1780690"/>
            <a:ext cx="3964987" cy="307777"/>
          </a:xfrm>
          <a:prstGeom prst="rect">
            <a:avLst/>
          </a:prstGeom>
          <a:solidFill>
            <a:srgbClr val="F0E7F9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4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CONTESTO FAMILIARE</a:t>
            </a:r>
            <a:endParaRPr lang="it-IT" sz="1400" b="1" dirty="0">
              <a:solidFill>
                <a:srgbClr val="7030A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98839" y="7628871"/>
            <a:ext cx="259742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scuola rappresenta un contesto di sviluppo privilegiato in quanto ambiente sociale in cui i ragazzi trascorrono buona parte della propria quotidianità e in grado, dunque, di contribuire allo sviluppo delle relazioni sociali ed al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benessere. In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figura si evidenzia come complessivamente il livello di gradimento tenda a peggiorare al crescere dell’età</a:t>
            </a:r>
            <a:r>
              <a:rPr lang="it-IT" sz="1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 stress scolastico aumenta all’aumentare dell’età e le femmine, ad ogni età considerata, ne soffrono più dei coetanei maschi</a:t>
            </a:r>
          </a:p>
        </p:txBody>
      </p:sp>
      <p:sp>
        <p:nvSpPr>
          <p:cNvPr id="298" name="Rettangolo 297"/>
          <p:cNvSpPr/>
          <p:nvPr/>
        </p:nvSpPr>
        <p:spPr>
          <a:xfrm>
            <a:off x="159841" y="4408872"/>
            <a:ext cx="67140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Relazione </a:t>
            </a:r>
            <a:r>
              <a:rPr lang="it-IT" sz="105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genitori-figli</a:t>
            </a:r>
            <a:r>
              <a:rPr lang="it-IT" sz="11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ragazzi </a:t>
            </a:r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che giudicano «facile/molto facile» parlare dei propri problemi con la </a:t>
            </a:r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madre</a:t>
            </a:r>
            <a:endParaRPr lang="it-IT" sz="1050" b="1" dirty="0">
              <a:solidFill>
                <a:srgbClr val="5906D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9" name="Rettangolo 318"/>
          <p:cNvSpPr/>
          <p:nvPr/>
        </p:nvSpPr>
        <p:spPr>
          <a:xfrm>
            <a:off x="107385" y="7401153"/>
            <a:ext cx="1266986" cy="238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100"/>
              </a:lnSpc>
            </a:pPr>
            <a:r>
              <a:rPr lang="it-IT" sz="14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SCUOLA</a:t>
            </a:r>
          </a:p>
        </p:txBody>
      </p:sp>
      <p:sp>
        <p:nvSpPr>
          <p:cNvPr id="159" name="Rettangolo 158"/>
          <p:cNvSpPr/>
          <p:nvPr/>
        </p:nvSpPr>
        <p:spPr>
          <a:xfrm>
            <a:off x="141445" y="4602325"/>
            <a:ext cx="66372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Ai ragazzi è stato chiesto di valutare la comunicazione con i propri genitori sui problemi che destano in loro preoccupazione.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Nelle figure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 riporta l’informazione riferita solo alla comunicazione con la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madre, la persona con cui parlano di più.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All’aumentare dell’età, diminuisce la facilità con cui i ragazzi/e comunicano con la madre;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 maschi,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tutte e tre le classi di età considerate, mostrano una minore difficoltà di comunicazione rispetto alle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femmine.  Lo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stesso andamento per genere ed età si rileva anche per la comunicazione con il padre.</a:t>
            </a:r>
          </a:p>
        </p:txBody>
      </p:sp>
      <p:sp>
        <p:nvSpPr>
          <p:cNvPr id="193" name="Rettangolo 192"/>
          <p:cNvSpPr/>
          <p:nvPr/>
        </p:nvSpPr>
        <p:spPr>
          <a:xfrm>
            <a:off x="118718" y="3334381"/>
            <a:ext cx="414961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Status socio-economico</a:t>
            </a:r>
            <a:endParaRPr lang="it-IT" sz="1050" b="1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0" name="Rettangolo 289"/>
          <p:cNvSpPr/>
          <p:nvPr/>
        </p:nvSpPr>
        <p:spPr>
          <a:xfrm>
            <a:off x="2723067" y="7429187"/>
            <a:ext cx="1991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Ragazzi a cui la scuola piace </a:t>
            </a:r>
            <a:endParaRPr lang="it-IT" sz="900" b="1" dirty="0">
              <a:solidFill>
                <a:srgbClr val="7030A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</a:t>
            </a:r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molto/abbastanza</a:t>
            </a:r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», età (%) </a:t>
            </a:r>
            <a:endParaRPr lang="it-IT" sz="900" b="1" dirty="0">
              <a:solidFill>
                <a:srgbClr val="7030A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Rettangolo 50"/>
          <p:cNvSpPr/>
          <p:nvPr/>
        </p:nvSpPr>
        <p:spPr>
          <a:xfrm>
            <a:off x="127220" y="3524366"/>
            <a:ext cx="4225254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 status-socioeconomico della famiglia è valutato attraverso la rilevazione della disponibilità di beni materiali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attività svolte (es. vacanze) con la scala FAS (Family </a:t>
            </a:r>
            <a:r>
              <a:rPr lang="it-IT" sz="1000" dirty="0" err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Affluence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Scale). La maggior parte dei ragazzi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toscani (53%)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riporta un livello di benessere economico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medio.</a:t>
            </a:r>
          </a:p>
        </p:txBody>
      </p:sp>
      <p:sp>
        <p:nvSpPr>
          <p:cNvPr id="79" name="Rettangolo 78"/>
          <p:cNvSpPr/>
          <p:nvPr/>
        </p:nvSpPr>
        <p:spPr>
          <a:xfrm>
            <a:off x="6292366" y="3429413"/>
            <a:ext cx="6573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FAS</a:t>
            </a:r>
            <a:endParaRPr lang="it-IT" sz="1300" b="1" dirty="0">
              <a:solidFill>
                <a:srgbClr val="7030A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664" y="2800239"/>
            <a:ext cx="1875307" cy="1458905"/>
          </a:xfrm>
          <a:prstGeom prst="rect">
            <a:avLst/>
          </a:prstGeom>
        </p:spPr>
      </p:pic>
      <p:sp>
        <p:nvSpPr>
          <p:cNvPr id="195" name="Rettangolo 194"/>
          <p:cNvSpPr/>
          <p:nvPr/>
        </p:nvSpPr>
        <p:spPr>
          <a:xfrm rot="60000">
            <a:off x="5364132" y="2966821"/>
            <a:ext cx="8066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9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Alto: 22,3%</a:t>
            </a:r>
            <a:endParaRPr lang="it-IT" sz="9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4" name="Rettangolo 193"/>
          <p:cNvSpPr/>
          <p:nvPr/>
        </p:nvSpPr>
        <p:spPr>
          <a:xfrm rot="60000">
            <a:off x="4613626" y="4015055"/>
            <a:ext cx="107330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9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Basso: 25,7%</a:t>
            </a:r>
            <a:endParaRPr lang="it-IT" sz="9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6" name="Rettangolo 195"/>
          <p:cNvSpPr/>
          <p:nvPr/>
        </p:nvSpPr>
        <p:spPr>
          <a:xfrm rot="60000">
            <a:off x="5103264" y="3468563"/>
            <a:ext cx="82747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9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Medio: 53%</a:t>
            </a:r>
            <a:endParaRPr lang="it-IT" sz="9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80" name="Gruppo 79"/>
          <p:cNvGrpSpPr/>
          <p:nvPr/>
        </p:nvGrpSpPr>
        <p:grpSpPr>
          <a:xfrm>
            <a:off x="191990" y="5842160"/>
            <a:ext cx="2293938" cy="1223398"/>
            <a:chOff x="4192023" y="5716151"/>
            <a:chExt cx="2293938" cy="1097392"/>
          </a:xfrm>
        </p:grpSpPr>
        <p:graphicFrame>
          <p:nvGraphicFramePr>
            <p:cNvPr id="81" name="Grafico 8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59609180"/>
                </p:ext>
              </p:extLst>
            </p:nvPr>
          </p:nvGraphicFramePr>
          <p:xfrm>
            <a:off x="4192023" y="5716151"/>
            <a:ext cx="2293938" cy="10973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82" name="Gruppo 81"/>
            <p:cNvGrpSpPr/>
            <p:nvPr/>
          </p:nvGrpSpPr>
          <p:grpSpPr>
            <a:xfrm>
              <a:off x="4305126" y="5849801"/>
              <a:ext cx="670629" cy="828367"/>
              <a:chOff x="4299608" y="5838048"/>
              <a:chExt cx="670629" cy="828367"/>
            </a:xfrm>
          </p:grpSpPr>
          <p:sp>
            <p:nvSpPr>
              <p:cNvPr id="84" name="Rectangle 39"/>
              <p:cNvSpPr>
                <a:spLocks noChangeArrowheads="1"/>
              </p:cNvSpPr>
              <p:nvPr/>
            </p:nvSpPr>
            <p:spPr bwMode="auto">
              <a:xfrm>
                <a:off x="4299608" y="5838048"/>
                <a:ext cx="637211" cy="1265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14400">
                  <a:lnSpc>
                    <a:spcPts val="1100"/>
                  </a:lnSpc>
                </a:pPr>
                <a:r>
                  <a:rPr lang="it-IT" altLang="it-IT" sz="10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11 anni:</a:t>
                </a:r>
              </a:p>
            </p:txBody>
          </p:sp>
          <p:sp>
            <p:nvSpPr>
              <p:cNvPr id="85" name="Rectangle 39"/>
              <p:cNvSpPr>
                <a:spLocks noChangeArrowheads="1"/>
              </p:cNvSpPr>
              <p:nvPr/>
            </p:nvSpPr>
            <p:spPr bwMode="auto">
              <a:xfrm>
                <a:off x="4333026" y="6191563"/>
                <a:ext cx="637211" cy="1265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14400">
                  <a:lnSpc>
                    <a:spcPts val="1100"/>
                  </a:lnSpc>
                </a:pPr>
                <a:r>
                  <a:rPr lang="it-IT" altLang="it-IT" sz="10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13</a:t>
                </a:r>
                <a:r>
                  <a:rPr lang="it-IT" altLang="it-IT" sz="1000" b="1" dirty="0">
                    <a:solidFill>
                      <a:srgbClr val="00206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 </a:t>
                </a:r>
                <a:r>
                  <a:rPr lang="it-IT" altLang="it-IT" sz="10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anni:</a:t>
                </a:r>
              </a:p>
            </p:txBody>
          </p:sp>
          <p:sp>
            <p:nvSpPr>
              <p:cNvPr id="86" name="Rectangle 39"/>
              <p:cNvSpPr>
                <a:spLocks noChangeArrowheads="1"/>
              </p:cNvSpPr>
              <p:nvPr/>
            </p:nvSpPr>
            <p:spPr bwMode="auto">
              <a:xfrm>
                <a:off x="4330372" y="6539880"/>
                <a:ext cx="637211" cy="1265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14400">
                  <a:lnSpc>
                    <a:spcPts val="1100"/>
                  </a:lnSpc>
                </a:pPr>
                <a:r>
                  <a:rPr lang="it-IT" altLang="it-IT" sz="10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15</a:t>
                </a:r>
                <a:r>
                  <a:rPr lang="it-IT" altLang="it-IT" sz="1000" b="1" dirty="0">
                    <a:solidFill>
                      <a:srgbClr val="00206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 </a:t>
                </a:r>
                <a:r>
                  <a:rPr lang="it-IT" altLang="it-IT" sz="10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anni</a:t>
                </a:r>
                <a:r>
                  <a:rPr lang="it-IT" altLang="it-IT" sz="10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:</a:t>
                </a:r>
                <a:endParaRPr lang="it-IT" altLang="it-IT" sz="10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</p:grpSp>
      <p:graphicFrame>
        <p:nvGraphicFramePr>
          <p:cNvPr id="129" name="Grafico 1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730224"/>
              </p:ext>
            </p:extLst>
          </p:nvPr>
        </p:nvGraphicFramePr>
        <p:xfrm>
          <a:off x="2853063" y="7999803"/>
          <a:ext cx="1787730" cy="1493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4" name="Grafico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882584"/>
              </p:ext>
            </p:extLst>
          </p:nvPr>
        </p:nvGraphicFramePr>
        <p:xfrm>
          <a:off x="2464824" y="5486049"/>
          <a:ext cx="4457689" cy="1771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7" name="Rettangolo 56"/>
          <p:cNvSpPr/>
          <p:nvPr/>
        </p:nvSpPr>
        <p:spPr>
          <a:xfrm>
            <a:off x="4538024" y="7416487"/>
            <a:ext cx="2634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</a:t>
            </a:r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agazzi «molto/abbastanza»  </a:t>
            </a:r>
          </a:p>
          <a:p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stressati per la scuola, genere ed età (%) </a:t>
            </a:r>
            <a:endParaRPr lang="it-IT" sz="900" b="1" dirty="0">
              <a:solidFill>
                <a:srgbClr val="7030A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58" name="Grafico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947454"/>
              </p:ext>
            </p:extLst>
          </p:nvPr>
        </p:nvGraphicFramePr>
        <p:xfrm>
          <a:off x="4256787" y="7696527"/>
          <a:ext cx="2681358" cy="185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48" name="Gruppo 47"/>
          <p:cNvGrpSpPr/>
          <p:nvPr/>
        </p:nvGrpSpPr>
        <p:grpSpPr>
          <a:xfrm>
            <a:off x="4475808" y="-2098"/>
            <a:ext cx="2381207" cy="2125695"/>
            <a:chOff x="4712875" y="29909"/>
            <a:chExt cx="2764538" cy="2263299"/>
          </a:xfrm>
        </p:grpSpPr>
        <p:sp>
          <p:nvSpPr>
            <p:cNvPr id="49" name="Rettangolo 20"/>
            <p:cNvSpPr/>
            <p:nvPr/>
          </p:nvSpPr>
          <p:spPr>
            <a:xfrm>
              <a:off x="4712875" y="29909"/>
              <a:ext cx="2764538" cy="2263299"/>
            </a:xfrm>
            <a:custGeom>
              <a:avLst/>
              <a:gdLst>
                <a:gd name="connsiteX0" fmla="*/ 0 w 2335696"/>
                <a:gd name="connsiteY0" fmla="*/ 0 h 2475714"/>
                <a:gd name="connsiteX1" fmla="*/ 2335696 w 2335696"/>
                <a:gd name="connsiteY1" fmla="*/ 0 h 2475714"/>
                <a:gd name="connsiteX2" fmla="*/ 2335696 w 2335696"/>
                <a:gd name="connsiteY2" fmla="*/ 2475714 h 2475714"/>
                <a:gd name="connsiteX3" fmla="*/ 0 w 2335696"/>
                <a:gd name="connsiteY3" fmla="*/ 2475714 h 2475714"/>
                <a:gd name="connsiteX4" fmla="*/ 0 w 2335696"/>
                <a:gd name="connsiteY4" fmla="*/ 0 h 2475714"/>
                <a:gd name="connsiteX0" fmla="*/ 0 w 2345635"/>
                <a:gd name="connsiteY0" fmla="*/ 0 h 3996401"/>
                <a:gd name="connsiteX1" fmla="*/ 2335696 w 2345635"/>
                <a:gd name="connsiteY1" fmla="*/ 0 h 3996401"/>
                <a:gd name="connsiteX2" fmla="*/ 2345635 w 2345635"/>
                <a:gd name="connsiteY2" fmla="*/ 3996401 h 3996401"/>
                <a:gd name="connsiteX3" fmla="*/ 0 w 2345635"/>
                <a:gd name="connsiteY3" fmla="*/ 2475714 h 3996401"/>
                <a:gd name="connsiteX4" fmla="*/ 0 w 2345635"/>
                <a:gd name="connsiteY4" fmla="*/ 0 h 3996401"/>
                <a:gd name="connsiteX0" fmla="*/ 0 w 2345635"/>
                <a:gd name="connsiteY0" fmla="*/ 0 h 3996401"/>
                <a:gd name="connsiteX1" fmla="*/ 2335696 w 2345635"/>
                <a:gd name="connsiteY1" fmla="*/ 0 h 3996401"/>
                <a:gd name="connsiteX2" fmla="*/ 2345635 w 2345635"/>
                <a:gd name="connsiteY2" fmla="*/ 3996401 h 3996401"/>
                <a:gd name="connsiteX3" fmla="*/ 278295 w 2345635"/>
                <a:gd name="connsiteY3" fmla="*/ 2982610 h 3996401"/>
                <a:gd name="connsiteX4" fmla="*/ 0 w 2345635"/>
                <a:gd name="connsiteY4" fmla="*/ 0 h 3996401"/>
                <a:gd name="connsiteX0" fmla="*/ 0 w 2266121"/>
                <a:gd name="connsiteY0" fmla="*/ 0 h 3996401"/>
                <a:gd name="connsiteX1" fmla="*/ 2256182 w 2266121"/>
                <a:gd name="connsiteY1" fmla="*/ 0 h 3996401"/>
                <a:gd name="connsiteX2" fmla="*/ 2266121 w 2266121"/>
                <a:gd name="connsiteY2" fmla="*/ 3996401 h 3996401"/>
                <a:gd name="connsiteX3" fmla="*/ 198781 w 2266121"/>
                <a:gd name="connsiteY3" fmla="*/ 2982610 h 3996401"/>
                <a:gd name="connsiteX4" fmla="*/ 0 w 2266121"/>
                <a:gd name="connsiteY4" fmla="*/ 0 h 3996401"/>
                <a:gd name="connsiteX0" fmla="*/ 0 w 2325756"/>
                <a:gd name="connsiteY0" fmla="*/ 0 h 4006340"/>
                <a:gd name="connsiteX1" fmla="*/ 2315817 w 2325756"/>
                <a:gd name="connsiteY1" fmla="*/ 9939 h 4006340"/>
                <a:gd name="connsiteX2" fmla="*/ 2325756 w 2325756"/>
                <a:gd name="connsiteY2" fmla="*/ 4006340 h 4006340"/>
                <a:gd name="connsiteX3" fmla="*/ 258416 w 2325756"/>
                <a:gd name="connsiteY3" fmla="*/ 2992549 h 4006340"/>
                <a:gd name="connsiteX4" fmla="*/ 0 w 2325756"/>
                <a:gd name="connsiteY4" fmla="*/ 0 h 4006340"/>
                <a:gd name="connsiteX0" fmla="*/ 0 w 2325756"/>
                <a:gd name="connsiteY0" fmla="*/ 0 h 4006340"/>
                <a:gd name="connsiteX1" fmla="*/ 2315817 w 2325756"/>
                <a:gd name="connsiteY1" fmla="*/ 9939 h 4006340"/>
                <a:gd name="connsiteX2" fmla="*/ 2325756 w 2325756"/>
                <a:gd name="connsiteY2" fmla="*/ 4006340 h 4006340"/>
                <a:gd name="connsiteX3" fmla="*/ 248477 w 2325756"/>
                <a:gd name="connsiteY3" fmla="*/ 3002488 h 4006340"/>
                <a:gd name="connsiteX4" fmla="*/ 0 w 2325756"/>
                <a:gd name="connsiteY4" fmla="*/ 0 h 4006340"/>
                <a:gd name="connsiteX0" fmla="*/ 0 w 2325756"/>
                <a:gd name="connsiteY0" fmla="*/ 0 h 4006340"/>
                <a:gd name="connsiteX1" fmla="*/ 2315817 w 2325756"/>
                <a:gd name="connsiteY1" fmla="*/ 9939 h 4006340"/>
                <a:gd name="connsiteX2" fmla="*/ 2325756 w 2325756"/>
                <a:gd name="connsiteY2" fmla="*/ 4006340 h 4006340"/>
                <a:gd name="connsiteX3" fmla="*/ 248477 w 2325756"/>
                <a:gd name="connsiteY3" fmla="*/ 3002488 h 4006340"/>
                <a:gd name="connsiteX4" fmla="*/ 0 w 2325756"/>
                <a:gd name="connsiteY4" fmla="*/ 0 h 4006340"/>
                <a:gd name="connsiteX0" fmla="*/ 0 w 2325756"/>
                <a:gd name="connsiteY0" fmla="*/ 0 h 4006340"/>
                <a:gd name="connsiteX1" fmla="*/ 2315817 w 2325756"/>
                <a:gd name="connsiteY1" fmla="*/ 9939 h 4006340"/>
                <a:gd name="connsiteX2" fmla="*/ 2325756 w 2325756"/>
                <a:gd name="connsiteY2" fmla="*/ 4006340 h 4006340"/>
                <a:gd name="connsiteX3" fmla="*/ 188842 w 2325756"/>
                <a:gd name="connsiteY3" fmla="*/ 2245235 h 4006340"/>
                <a:gd name="connsiteX4" fmla="*/ 0 w 2325756"/>
                <a:gd name="connsiteY4" fmla="*/ 0 h 4006340"/>
                <a:gd name="connsiteX0" fmla="*/ 0 w 2315817"/>
                <a:gd name="connsiteY0" fmla="*/ 0 h 3219195"/>
                <a:gd name="connsiteX1" fmla="*/ 2315817 w 2315817"/>
                <a:gd name="connsiteY1" fmla="*/ 9939 h 3219195"/>
                <a:gd name="connsiteX2" fmla="*/ 2315817 w 2315817"/>
                <a:gd name="connsiteY2" fmla="*/ 3219195 h 3219195"/>
                <a:gd name="connsiteX3" fmla="*/ 188842 w 2315817"/>
                <a:gd name="connsiteY3" fmla="*/ 2245235 h 3219195"/>
                <a:gd name="connsiteX4" fmla="*/ 0 w 2315817"/>
                <a:gd name="connsiteY4" fmla="*/ 0 h 3219195"/>
                <a:gd name="connsiteX0" fmla="*/ 0 w 2315817"/>
                <a:gd name="connsiteY0" fmla="*/ 0 h 3219195"/>
                <a:gd name="connsiteX1" fmla="*/ 2315817 w 2315817"/>
                <a:gd name="connsiteY1" fmla="*/ 9939 h 3219195"/>
                <a:gd name="connsiteX2" fmla="*/ 2315817 w 2315817"/>
                <a:gd name="connsiteY2" fmla="*/ 3219195 h 3219195"/>
                <a:gd name="connsiteX3" fmla="*/ 149086 w 2315817"/>
                <a:gd name="connsiteY3" fmla="*/ 2205380 h 3219195"/>
                <a:gd name="connsiteX4" fmla="*/ 0 w 2315817"/>
                <a:gd name="connsiteY4" fmla="*/ 0 h 3219195"/>
                <a:gd name="connsiteX0" fmla="*/ 0 w 2315817"/>
                <a:gd name="connsiteY0" fmla="*/ 0 h 3219195"/>
                <a:gd name="connsiteX1" fmla="*/ 2315817 w 2315817"/>
                <a:gd name="connsiteY1" fmla="*/ 9939 h 3219195"/>
                <a:gd name="connsiteX2" fmla="*/ 2315817 w 2315817"/>
                <a:gd name="connsiteY2" fmla="*/ 3219195 h 3219195"/>
                <a:gd name="connsiteX3" fmla="*/ 139147 w 2315817"/>
                <a:gd name="connsiteY3" fmla="*/ 2195416 h 3219195"/>
                <a:gd name="connsiteX4" fmla="*/ 0 w 2315817"/>
                <a:gd name="connsiteY4" fmla="*/ 0 h 3219195"/>
                <a:gd name="connsiteX0" fmla="*/ 0 w 2323769"/>
                <a:gd name="connsiteY0" fmla="*/ 6004 h 3209256"/>
                <a:gd name="connsiteX1" fmla="*/ 2323769 w 2323769"/>
                <a:gd name="connsiteY1" fmla="*/ 0 h 3209256"/>
                <a:gd name="connsiteX2" fmla="*/ 2323769 w 2323769"/>
                <a:gd name="connsiteY2" fmla="*/ 3209256 h 3209256"/>
                <a:gd name="connsiteX3" fmla="*/ 147099 w 2323769"/>
                <a:gd name="connsiteY3" fmla="*/ 2185477 h 3209256"/>
                <a:gd name="connsiteX4" fmla="*/ 0 w 2323769"/>
                <a:gd name="connsiteY4" fmla="*/ 6004 h 3209256"/>
                <a:gd name="connsiteX0" fmla="*/ 0 w 2323769"/>
                <a:gd name="connsiteY0" fmla="*/ 6004 h 3209256"/>
                <a:gd name="connsiteX1" fmla="*/ 2323769 w 2323769"/>
                <a:gd name="connsiteY1" fmla="*/ 0 h 3209256"/>
                <a:gd name="connsiteX2" fmla="*/ 2323769 w 2323769"/>
                <a:gd name="connsiteY2" fmla="*/ 3209256 h 3209256"/>
                <a:gd name="connsiteX3" fmla="*/ 115294 w 2323769"/>
                <a:gd name="connsiteY3" fmla="*/ 1786924 h 3209256"/>
                <a:gd name="connsiteX4" fmla="*/ 0 w 2323769"/>
                <a:gd name="connsiteY4" fmla="*/ 6004 h 3209256"/>
                <a:gd name="connsiteX0" fmla="*/ 0 w 2323769"/>
                <a:gd name="connsiteY0" fmla="*/ 6004 h 2013594"/>
                <a:gd name="connsiteX1" fmla="*/ 2323769 w 2323769"/>
                <a:gd name="connsiteY1" fmla="*/ 0 h 2013594"/>
                <a:gd name="connsiteX2" fmla="*/ 2323769 w 2323769"/>
                <a:gd name="connsiteY2" fmla="*/ 2013594 h 2013594"/>
                <a:gd name="connsiteX3" fmla="*/ 115294 w 2323769"/>
                <a:gd name="connsiteY3" fmla="*/ 1786924 h 2013594"/>
                <a:gd name="connsiteX4" fmla="*/ 0 w 2323769"/>
                <a:gd name="connsiteY4" fmla="*/ 6004 h 2013594"/>
                <a:gd name="connsiteX0" fmla="*/ 0 w 2323769"/>
                <a:gd name="connsiteY0" fmla="*/ 6004 h 2467945"/>
                <a:gd name="connsiteX1" fmla="*/ 2323769 w 2323769"/>
                <a:gd name="connsiteY1" fmla="*/ 0 h 2467945"/>
                <a:gd name="connsiteX2" fmla="*/ 2323769 w 2323769"/>
                <a:gd name="connsiteY2" fmla="*/ 2467945 h 2467945"/>
                <a:gd name="connsiteX3" fmla="*/ 115294 w 2323769"/>
                <a:gd name="connsiteY3" fmla="*/ 1786924 h 2467945"/>
                <a:gd name="connsiteX4" fmla="*/ 0 w 2323769"/>
                <a:gd name="connsiteY4" fmla="*/ 6004 h 2467945"/>
                <a:gd name="connsiteX0" fmla="*/ 0 w 2339671"/>
                <a:gd name="connsiteY0" fmla="*/ 6004 h 2467945"/>
                <a:gd name="connsiteX1" fmla="*/ 2323769 w 2339671"/>
                <a:gd name="connsiteY1" fmla="*/ 0 h 2467945"/>
                <a:gd name="connsiteX2" fmla="*/ 2339671 w 2339671"/>
                <a:gd name="connsiteY2" fmla="*/ 2467945 h 2467945"/>
                <a:gd name="connsiteX3" fmla="*/ 115294 w 2339671"/>
                <a:gd name="connsiteY3" fmla="*/ 1786924 h 2467945"/>
                <a:gd name="connsiteX4" fmla="*/ 0 w 2339671"/>
                <a:gd name="connsiteY4" fmla="*/ 6004 h 246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9671" h="2467945">
                  <a:moveTo>
                    <a:pt x="0" y="6004"/>
                  </a:moveTo>
                  <a:lnTo>
                    <a:pt x="2323769" y="0"/>
                  </a:lnTo>
                  <a:lnTo>
                    <a:pt x="2339671" y="2467945"/>
                  </a:lnTo>
                  <a:lnTo>
                    <a:pt x="115294" y="1786924"/>
                  </a:lnTo>
                  <a:lnTo>
                    <a:pt x="0" y="6004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0" name="Gruppo 49"/>
            <p:cNvGrpSpPr/>
            <p:nvPr/>
          </p:nvGrpSpPr>
          <p:grpSpPr>
            <a:xfrm>
              <a:off x="4770025" y="203881"/>
              <a:ext cx="2644628" cy="403583"/>
              <a:chOff x="0" y="0"/>
              <a:chExt cx="3459885" cy="548062"/>
            </a:xfrm>
          </p:grpSpPr>
          <p:pic>
            <p:nvPicPr>
              <p:cNvPr id="63" name="Immagine 62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55995"/>
                <a:ext cx="930606" cy="436073"/>
              </a:xfrm>
              <a:prstGeom prst="rect">
                <a:avLst/>
              </a:prstGeom>
            </p:spPr>
          </p:pic>
          <p:pic>
            <p:nvPicPr>
              <p:cNvPr id="65" name="Immagine 64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1674" y="100629"/>
                <a:ext cx="795952" cy="346804"/>
              </a:xfrm>
              <a:prstGeom prst="rect">
                <a:avLst/>
              </a:prstGeom>
            </p:spPr>
          </p:pic>
          <p:pic>
            <p:nvPicPr>
              <p:cNvPr id="66" name="Immagine 65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8694" y="0"/>
                <a:ext cx="548062" cy="548062"/>
              </a:xfrm>
              <a:prstGeom prst="rect">
                <a:avLst/>
              </a:prstGeom>
            </p:spPr>
          </p:pic>
          <p:pic>
            <p:nvPicPr>
              <p:cNvPr id="67" name="Immagine 66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29359" y="0"/>
                <a:ext cx="1130526" cy="504154"/>
              </a:xfrm>
              <a:prstGeom prst="rect">
                <a:avLst/>
              </a:prstGeom>
            </p:spPr>
          </p:pic>
        </p:grpSp>
        <p:grpSp>
          <p:nvGrpSpPr>
            <p:cNvPr id="52" name="Gruppo 51"/>
            <p:cNvGrpSpPr/>
            <p:nvPr/>
          </p:nvGrpSpPr>
          <p:grpSpPr>
            <a:xfrm>
              <a:off x="4960311" y="603057"/>
              <a:ext cx="2102991" cy="572179"/>
              <a:chOff x="0" y="0"/>
              <a:chExt cx="2426668" cy="702600"/>
            </a:xfrm>
          </p:grpSpPr>
          <p:pic>
            <p:nvPicPr>
              <p:cNvPr id="59" name="Immagine 58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32570"/>
                <a:ext cx="919284" cy="437460"/>
              </a:xfrm>
              <a:prstGeom prst="rect">
                <a:avLst/>
              </a:prstGeom>
            </p:spPr>
          </p:pic>
          <p:pic>
            <p:nvPicPr>
              <p:cNvPr id="60" name="Immagine 59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2441" y="175766"/>
                <a:ext cx="755332" cy="351069"/>
              </a:xfrm>
              <a:prstGeom prst="rect">
                <a:avLst/>
              </a:prstGeom>
            </p:spPr>
          </p:pic>
          <p:pic>
            <p:nvPicPr>
              <p:cNvPr id="61" name="Immagine 60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0930" y="0"/>
                <a:ext cx="685738" cy="702600"/>
              </a:xfrm>
              <a:prstGeom prst="rect">
                <a:avLst/>
              </a:prstGeom>
            </p:spPr>
          </p:pic>
        </p:grpSp>
        <p:grpSp>
          <p:nvGrpSpPr>
            <p:cNvPr id="53" name="Gruppo 52"/>
            <p:cNvGrpSpPr/>
            <p:nvPr/>
          </p:nvGrpSpPr>
          <p:grpSpPr>
            <a:xfrm>
              <a:off x="5060772" y="1296901"/>
              <a:ext cx="1501868" cy="329969"/>
              <a:chOff x="456017" y="-3"/>
              <a:chExt cx="7883237" cy="1642291"/>
            </a:xfrm>
          </p:grpSpPr>
          <p:pic>
            <p:nvPicPr>
              <p:cNvPr id="55" name="Picture 2" descr="logo-sst-completo1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1500" b="27280"/>
              <a:stretch>
                <a:fillRect/>
              </a:stretch>
            </p:blipFill>
            <p:spPr bwMode="auto">
              <a:xfrm>
                <a:off x="4886236" y="2"/>
                <a:ext cx="3453018" cy="16422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6" name="Picture 2" descr="C:\Users\user\Desktop\LAVORI\G.L\loghi\Logo Regione Toscana sn.jpg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017" y="-3"/>
                <a:ext cx="4249270" cy="16422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54" name="Immagine 53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0381" y="1237502"/>
              <a:ext cx="501416" cy="503684"/>
            </a:xfrm>
            <a:prstGeom prst="rect">
              <a:avLst/>
            </a:prstGeom>
          </p:spPr>
        </p:pic>
      </p:grpSp>
      <p:sp>
        <p:nvSpPr>
          <p:cNvPr id="68" name="Rettangolo 67"/>
          <p:cNvSpPr/>
          <p:nvPr/>
        </p:nvSpPr>
        <p:spPr>
          <a:xfrm>
            <a:off x="275517" y="5522742"/>
            <a:ext cx="2189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Quanto è «facile/molto facile» parlare con tua madre,  per età (%) </a:t>
            </a:r>
            <a:endParaRPr lang="it-IT" sz="900" b="1" dirty="0">
              <a:solidFill>
                <a:srgbClr val="7030A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1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ttangolo 220"/>
          <p:cNvSpPr/>
          <p:nvPr/>
        </p:nvSpPr>
        <p:spPr>
          <a:xfrm>
            <a:off x="11310" y="0"/>
            <a:ext cx="6846689" cy="9899649"/>
          </a:xfrm>
          <a:prstGeom prst="rect">
            <a:avLst/>
          </a:prstGeom>
          <a:solidFill>
            <a:srgbClr val="F0E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8" name="Connettore diritto 7"/>
          <p:cNvCxnSpPr/>
          <p:nvPr/>
        </p:nvCxnSpPr>
        <p:spPr>
          <a:xfrm flipV="1">
            <a:off x="1" y="6142118"/>
            <a:ext cx="6853429" cy="136981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/>
          <p:cNvCxnSpPr/>
          <p:nvPr/>
        </p:nvCxnSpPr>
        <p:spPr>
          <a:xfrm flipV="1">
            <a:off x="0" y="4419473"/>
            <a:ext cx="6863386" cy="63523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/>
          <p:cNvCxnSpPr/>
          <p:nvPr/>
        </p:nvCxnSpPr>
        <p:spPr>
          <a:xfrm flipV="1">
            <a:off x="1842833" y="7910760"/>
            <a:ext cx="5068162" cy="202134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 flipH="1">
            <a:off x="11312" y="0"/>
            <a:ext cx="1831521" cy="951767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/>
          <p:cNvCxnSpPr/>
          <p:nvPr/>
        </p:nvCxnSpPr>
        <p:spPr>
          <a:xfrm>
            <a:off x="3951743" y="0"/>
            <a:ext cx="1165941" cy="9944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90897" y="544693"/>
            <a:ext cx="26805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qualità del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rapporto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 gli insegnanti è stata esplorata chiedendo ai ragazzi di esprimere il loro grado di accordo con alcune affermazioni sul modo in cui interagiscono con loro.  </a:t>
            </a:r>
          </a:p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Più della metà degli studenti (53,9%) afferma di avere molta fiducia nei propri insegnanti, anche se tale percezione diminuisce al crescere dell’età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it-IT" sz="1000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Una percentuale più elevata di studenti (72,8%) si dichiara d’accordo con l’affermazione «i miei insegnanti mi accettano per quello che sono».</a:t>
            </a:r>
          </a:p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Solo il 46,3% degli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studenti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affermano che gli insegnanti sono interessati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loro come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persone.</a:t>
            </a:r>
            <a:endParaRPr lang="it-IT" sz="1000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84748" y="3505646"/>
            <a:ext cx="2774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rapporto con i coetanei gioca un ruolo chiave sia per lo sviluppo delle abilità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sociali,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sia per il rendimento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scolastico degli adolescenti. La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capacità relazionale con gli amici risulta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elevata. Più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del 60% degli studenti dichiara di poter contare su compagni di classe gentili e disponibili. Tale percezione risulta complessivamente maggiore tra i ragazzi rispetto alle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ragazze. </a:t>
            </a:r>
          </a:p>
          <a:p>
            <a:pPr algn="just"/>
            <a:endParaRPr lang="it-IT" sz="900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it-IT" sz="900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2" name="Rettangolo 221"/>
          <p:cNvSpPr/>
          <p:nvPr/>
        </p:nvSpPr>
        <p:spPr>
          <a:xfrm>
            <a:off x="107838" y="251793"/>
            <a:ext cx="21972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rapporto con gli insegnanti</a:t>
            </a:r>
          </a:p>
        </p:txBody>
      </p:sp>
      <p:sp>
        <p:nvSpPr>
          <p:cNvPr id="224" name="Rettangolo 223"/>
          <p:cNvSpPr/>
          <p:nvPr/>
        </p:nvSpPr>
        <p:spPr>
          <a:xfrm>
            <a:off x="2795150" y="251793"/>
            <a:ext cx="40269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Ragazzi che dichiarano di essere «d’accordo/molto d’accordo» sul modo in cui interagiscono con gli insegnanti, per età (%)</a:t>
            </a:r>
          </a:p>
        </p:txBody>
      </p:sp>
      <p:sp>
        <p:nvSpPr>
          <p:cNvPr id="225" name="Rettangolo 224"/>
          <p:cNvSpPr/>
          <p:nvPr/>
        </p:nvSpPr>
        <p:spPr>
          <a:xfrm>
            <a:off x="98844" y="3302437"/>
            <a:ext cx="174398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rapporto con i pari</a:t>
            </a:r>
          </a:p>
        </p:txBody>
      </p:sp>
      <p:sp>
        <p:nvSpPr>
          <p:cNvPr id="227" name="Rettangolo 226"/>
          <p:cNvSpPr/>
          <p:nvPr/>
        </p:nvSpPr>
        <p:spPr>
          <a:xfrm>
            <a:off x="2958035" y="3282652"/>
            <a:ext cx="3796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Ragazzi che dichiarano di essere «d’accordo/molto d’accordo» sul modo in cui interagiscono con i loro amici (%)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21710" y="5140821"/>
            <a:ext cx="29402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Bullismo e </a:t>
            </a:r>
            <a:r>
              <a:rPr lang="it-IT" sz="1050" b="1" dirty="0" err="1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cyberbullismo</a:t>
            </a:r>
            <a:endParaRPr lang="it-IT" sz="1050" b="1" dirty="0">
              <a:solidFill>
                <a:srgbClr val="7030A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8368" y="5340563"/>
            <a:ext cx="6646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 valutare il rapporto dei ragazzi con i loro compagni di classe sono stati approfonditi i temi del bullismo e del </a:t>
            </a:r>
            <a:r>
              <a:rPr lang="it-IT" sz="1000" dirty="0" err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cyberbullismo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Ai ragazzi è stato chiesto con quale frequenza avessero subito atti di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bullismo a scuola nel corso degli ultimi due mesi. I risultati evidenziano che tale fenomeno decresce con l’aumentare dell’età: coloro che dichiarano di essere stati vittima di bullismo almeno 1 volta negli ultimi 2 mesi sono il 10,4% degli undicenni, l’8,9% dei tredicenni e  il 5,4% dei quindicenni. In totale l’86,8% degli studenti dichiara di non aver subito atti di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bullismo.</a:t>
            </a:r>
            <a:r>
              <a:rPr lang="it-IT" sz="1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percentuale di coloro che dichiarano di non aver subito azioni di </a:t>
            </a:r>
            <a:r>
              <a:rPr lang="it-IT" sz="1000" dirty="0" err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cyberbullismo</a:t>
            </a:r>
            <a:r>
              <a:rPr lang="it-IT" sz="10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negli ultimi due mesi aumenta con l’età e nella nostra regione è inferiore nelle femmine rispetto ai coetanei maschi in ogni fascia d’età.</a:t>
            </a:r>
          </a:p>
        </p:txBody>
      </p:sp>
      <p:graphicFrame>
        <p:nvGraphicFramePr>
          <p:cNvPr id="79" name="Grafico 7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130933"/>
              </p:ext>
            </p:extLst>
          </p:nvPr>
        </p:nvGraphicFramePr>
        <p:xfrm>
          <a:off x="4461872" y="4419473"/>
          <a:ext cx="2470858" cy="1798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140010" y="4463766"/>
            <a:ext cx="1329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39" name="Grafico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205598"/>
              </p:ext>
            </p:extLst>
          </p:nvPr>
        </p:nvGraphicFramePr>
        <p:xfrm>
          <a:off x="2613444" y="627665"/>
          <a:ext cx="4249942" cy="2509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152750"/>
              </p:ext>
            </p:extLst>
          </p:nvPr>
        </p:nvGraphicFramePr>
        <p:xfrm>
          <a:off x="3009900" y="3685456"/>
          <a:ext cx="3667118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075">
                  <a:extLst>
                    <a:ext uri="{9D8B030D-6E8A-4147-A177-3AD203B41FA5}">
                      <a16:colId xmlns:a16="http://schemas.microsoft.com/office/drawing/2014/main" val="523047044"/>
                    </a:ext>
                  </a:extLst>
                </a:gridCol>
                <a:gridCol w="446598">
                  <a:extLst>
                    <a:ext uri="{9D8B030D-6E8A-4147-A177-3AD203B41FA5}">
                      <a16:colId xmlns:a16="http://schemas.microsoft.com/office/drawing/2014/main" val="882992587"/>
                    </a:ext>
                  </a:extLst>
                </a:gridCol>
                <a:gridCol w="483815">
                  <a:extLst>
                    <a:ext uri="{9D8B030D-6E8A-4147-A177-3AD203B41FA5}">
                      <a16:colId xmlns:a16="http://schemas.microsoft.com/office/drawing/2014/main" val="3121359251"/>
                    </a:ext>
                  </a:extLst>
                </a:gridCol>
                <a:gridCol w="491258">
                  <a:extLst>
                    <a:ext uri="{9D8B030D-6E8A-4147-A177-3AD203B41FA5}">
                      <a16:colId xmlns:a16="http://schemas.microsoft.com/office/drawing/2014/main" val="2297898848"/>
                    </a:ext>
                  </a:extLst>
                </a:gridCol>
                <a:gridCol w="476372">
                  <a:extLst>
                    <a:ext uri="{9D8B030D-6E8A-4147-A177-3AD203B41FA5}">
                      <a16:colId xmlns:a16="http://schemas.microsoft.com/office/drawing/2014/main" val="1172099357"/>
                    </a:ext>
                  </a:extLst>
                </a:gridCol>
              </a:tblGrid>
              <a:tr h="141763">
                <a:tc>
                  <a:txBody>
                    <a:bodyPr/>
                    <a:lstStyle/>
                    <a:p>
                      <a:pPr algn="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it-IT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ANNI</a:t>
                      </a:r>
                      <a:endParaRPr lang="it-IT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000" dirty="0">
                          <a:effectLst/>
                        </a:rPr>
                        <a:t>11 </a:t>
                      </a:r>
                      <a:endParaRPr lang="it-IT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000" dirty="0">
                          <a:effectLst/>
                        </a:rPr>
                        <a:t>13 </a:t>
                      </a:r>
                      <a:endParaRPr lang="it-IT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15</a:t>
                      </a:r>
                      <a:endParaRPr lang="it-IT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000">
                          <a:effectLst/>
                        </a:rPr>
                        <a:t>Totale</a:t>
                      </a:r>
                      <a:endParaRPr lang="it-IT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8513732"/>
                  </a:ext>
                </a:extLst>
              </a:tr>
              <a:tr h="2835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I miei amici provano ad aiutarmi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78,5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67,1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71,1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71,9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5967767"/>
                  </a:ext>
                </a:extLst>
              </a:tr>
              <a:tr h="2835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Posso contare sui miei amici quando le cose vanno male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</a:rPr>
                        <a:t>80,1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</a:rPr>
                        <a:t>69,2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</a:rPr>
                        <a:t>71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73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4454147"/>
                  </a:ext>
                </a:extLst>
              </a:tr>
              <a:tr h="2835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Ho amici con cui condividere gioie e dispiaceri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</a:rPr>
                        <a:t>84,6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</a:rPr>
                        <a:t>80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</a:rPr>
                        <a:t>80,4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81,5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3695960"/>
                  </a:ext>
                </a:extLst>
              </a:tr>
              <a:tr h="2835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Posso davvero parlare dei miei problemi con i miei amici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75,2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69,4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71,1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71,7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2731937"/>
                  </a:ext>
                </a:extLst>
              </a:tr>
            </a:tbl>
          </a:graphicData>
        </a:graphic>
      </p:graphicFrame>
      <p:graphicFrame>
        <p:nvGraphicFramePr>
          <p:cNvPr id="25" name="Grafico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090148"/>
              </p:ext>
            </p:extLst>
          </p:nvPr>
        </p:nvGraphicFramePr>
        <p:xfrm>
          <a:off x="3817306" y="7065967"/>
          <a:ext cx="3073490" cy="1585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CasellaDiTesto 25"/>
          <p:cNvSpPr txBox="1"/>
          <p:nvPr/>
        </p:nvSpPr>
        <p:spPr>
          <a:xfrm>
            <a:off x="3533281" y="6664614"/>
            <a:ext cx="3331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Studenti che non hanno «Mai» subito azioni di </a:t>
            </a:r>
            <a:r>
              <a:rPr lang="it-IT" sz="900" b="1" dirty="0" err="1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cyberbullismo</a:t>
            </a:r>
            <a:r>
              <a:rPr lang="it-IT" sz="9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negli ultimi due mesi, genere ed età (%)</a:t>
            </a:r>
            <a:endParaRPr lang="it-IT" sz="900" b="1" dirty="0">
              <a:solidFill>
                <a:srgbClr val="7030A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33555" y="7101457"/>
            <a:ext cx="313657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800" b="1" dirty="0">
                <a:solidFill>
                  <a:srgbClr val="7030A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GRUPPO DI RICERCA HBSC 2022 REGIONE TOSCANA</a:t>
            </a:r>
          </a:p>
          <a:p>
            <a:r>
              <a:rPr lang="it-IT" sz="700" b="1" dirty="0"/>
              <a:t>Referenti </a:t>
            </a:r>
            <a:r>
              <a:rPr lang="it-IT" sz="700" b="1" dirty="0"/>
              <a:t>Regionali</a:t>
            </a:r>
            <a:endParaRPr lang="it-IT" sz="700" dirty="0"/>
          </a:p>
          <a:p>
            <a:r>
              <a:rPr lang="it-IT" sz="700" dirty="0"/>
              <a:t>Emanuela </a:t>
            </a:r>
            <a:r>
              <a:rPr lang="it-IT" sz="700" dirty="0" err="1"/>
              <a:t>Balocchini</a:t>
            </a:r>
            <a:r>
              <a:rPr lang="it-IT" sz="700" dirty="0"/>
              <a:t>, Laura </a:t>
            </a:r>
            <a:r>
              <a:rPr lang="it-IT" sz="700" dirty="0" err="1"/>
              <a:t>Aramini</a:t>
            </a:r>
            <a:r>
              <a:rPr lang="it-IT" sz="700" dirty="0"/>
              <a:t>, Giacomo Lazzeri, Rita Simi</a:t>
            </a:r>
          </a:p>
          <a:p>
            <a:r>
              <a:rPr lang="it-IT" sz="700" b="1" dirty="0"/>
              <a:t>Ufficio Scolastico Regionale</a:t>
            </a:r>
            <a:endParaRPr lang="it-IT" sz="700" dirty="0"/>
          </a:p>
          <a:p>
            <a:r>
              <a:rPr lang="it-IT" sz="700" dirty="0"/>
              <a:t>Ernesto </a:t>
            </a:r>
            <a:r>
              <a:rPr lang="it-IT" sz="700" dirty="0" err="1"/>
              <a:t>Pellecchia</a:t>
            </a:r>
            <a:r>
              <a:rPr lang="it-IT" sz="700" dirty="0"/>
              <a:t>, Roberto </a:t>
            </a:r>
            <a:r>
              <a:rPr lang="it-IT" sz="700" dirty="0" err="1"/>
              <a:t>Curtolo</a:t>
            </a:r>
            <a:r>
              <a:rPr lang="it-IT" sz="700" dirty="0"/>
              <a:t>, Pierpaolo Infante, Maria Teresa Tronfi</a:t>
            </a:r>
          </a:p>
          <a:p>
            <a:r>
              <a:rPr lang="it-IT" sz="700" b="1" dirty="0"/>
              <a:t>Gruppo di Ricerca CREPS</a:t>
            </a:r>
            <a:endParaRPr lang="it-IT" sz="700" dirty="0"/>
          </a:p>
          <a:p>
            <a:r>
              <a:rPr lang="it-IT" sz="700" dirty="0"/>
              <a:t>Giacomo Lazzeri (Responsabile scientifico), Rita Simi, Dario Lipari, Claudia Maria Trombetta, Ilaria Manini, </a:t>
            </a:r>
            <a:r>
              <a:rPr lang="it-IT" sz="700" dirty="0"/>
              <a:t>Andrea </a:t>
            </a:r>
            <a:r>
              <a:rPr lang="it-IT" sz="700" dirty="0" err="1"/>
              <a:t>Pammolli</a:t>
            </a:r>
            <a:endParaRPr lang="it-IT" sz="700" dirty="0"/>
          </a:p>
          <a:p>
            <a:r>
              <a:rPr lang="it-IT" sz="700" b="1" dirty="0"/>
              <a:t>Operatori sanitari Azienda USL </a:t>
            </a:r>
            <a:r>
              <a:rPr lang="it-IT" sz="700" b="1" dirty="0" err="1"/>
              <a:t>NordOvest</a:t>
            </a:r>
            <a:r>
              <a:rPr lang="it-IT" sz="700" dirty="0"/>
              <a:t> </a:t>
            </a:r>
          </a:p>
          <a:p>
            <a:r>
              <a:rPr lang="it-IT" sz="700" dirty="0"/>
              <a:t>Massa Carrara - Mauro Vannucci, Sonia </a:t>
            </a:r>
            <a:r>
              <a:rPr lang="it-IT" sz="700" dirty="0" err="1"/>
              <a:t>Manuguerra</a:t>
            </a:r>
            <a:endParaRPr lang="it-IT" sz="700" dirty="0"/>
          </a:p>
          <a:p>
            <a:r>
              <a:rPr lang="it-IT" sz="700" dirty="0"/>
              <a:t>Lucca - Giovanna </a:t>
            </a:r>
            <a:r>
              <a:rPr lang="it-IT" sz="700" dirty="0" err="1"/>
              <a:t>Camarlinghi</a:t>
            </a:r>
            <a:r>
              <a:rPr lang="it-IT" sz="700" dirty="0"/>
              <a:t>, Valeria Massei </a:t>
            </a:r>
          </a:p>
          <a:p>
            <a:r>
              <a:rPr lang="it-IT" sz="700" dirty="0"/>
              <a:t>Pisa - Elena </a:t>
            </a:r>
            <a:r>
              <a:rPr lang="it-IT" sz="700" dirty="0" err="1"/>
              <a:t>Griesi</a:t>
            </a:r>
            <a:r>
              <a:rPr lang="it-IT" sz="700" dirty="0"/>
              <a:t>, Elisa Musetti</a:t>
            </a:r>
          </a:p>
          <a:p>
            <a:r>
              <a:rPr lang="it-IT" sz="700" dirty="0"/>
              <a:t>Livorno - Luigi Franchini, Alessandro Barbieri, Nicoletta </a:t>
            </a:r>
            <a:r>
              <a:rPr lang="it-IT" sz="700" dirty="0" err="1"/>
              <a:t>Cioli</a:t>
            </a:r>
            <a:r>
              <a:rPr lang="it-IT" sz="700" dirty="0"/>
              <a:t>, Rita </a:t>
            </a:r>
            <a:r>
              <a:rPr lang="it-IT" sz="700" dirty="0" err="1"/>
              <a:t>Ferrini</a:t>
            </a:r>
            <a:r>
              <a:rPr lang="it-IT" sz="700" dirty="0"/>
              <a:t>, Anna Maria Franci, Federica Pracchia</a:t>
            </a:r>
          </a:p>
          <a:p>
            <a:r>
              <a:rPr lang="it-IT" sz="700" dirty="0"/>
              <a:t>Versilia - Franco </a:t>
            </a:r>
            <a:r>
              <a:rPr lang="it-IT" sz="700" dirty="0" err="1"/>
              <a:t>Barghini</a:t>
            </a:r>
            <a:r>
              <a:rPr lang="it-IT" sz="700" dirty="0"/>
              <a:t>, Gioia </a:t>
            </a:r>
            <a:r>
              <a:rPr lang="it-IT" sz="700" dirty="0" err="1"/>
              <a:t>Farioli</a:t>
            </a:r>
            <a:endParaRPr lang="it-IT" sz="700" dirty="0"/>
          </a:p>
          <a:p>
            <a:r>
              <a:rPr lang="it-IT" sz="700" b="1" dirty="0"/>
              <a:t>Operatori sanitari Azienda USL Centro</a:t>
            </a:r>
            <a:endParaRPr lang="it-IT" sz="700" dirty="0"/>
          </a:p>
          <a:p>
            <a:r>
              <a:rPr lang="it-IT" sz="700" dirty="0"/>
              <a:t>(Pistoia, Prato, Firenze, Empoli) Gianna Ciampi, Guendalina Allodi, Alda Isola, Francesca Bardi </a:t>
            </a:r>
          </a:p>
          <a:p>
            <a:r>
              <a:rPr lang="it-IT" sz="700" b="1" dirty="0"/>
              <a:t>Operatori sanitari Azienda USL </a:t>
            </a:r>
            <a:r>
              <a:rPr lang="it-IT" sz="700" b="1" dirty="0" err="1"/>
              <a:t>SudEst</a:t>
            </a:r>
            <a:endParaRPr lang="it-IT" sz="700" dirty="0"/>
          </a:p>
          <a:p>
            <a:r>
              <a:rPr lang="it-IT" sz="700" dirty="0"/>
              <a:t>Arezzo - Anna Lisa Filomena, Aniello Buccino, Silvia </a:t>
            </a:r>
            <a:r>
              <a:rPr lang="it-IT" sz="700" dirty="0" err="1"/>
              <a:t>Cioni</a:t>
            </a:r>
            <a:r>
              <a:rPr lang="it-IT" sz="700" dirty="0"/>
              <a:t>, Livio </a:t>
            </a:r>
            <a:r>
              <a:rPr lang="it-IT" sz="700" dirty="0" err="1"/>
              <a:t>Polchi</a:t>
            </a:r>
            <a:endParaRPr lang="it-IT" sz="700" dirty="0"/>
          </a:p>
          <a:p>
            <a:r>
              <a:rPr lang="it-IT" sz="700" dirty="0"/>
              <a:t>Siena – Katia Moretti, Valentina Bucciarelli, Silvia Cappelli, Maria Luisa La Gamma, Cinzia Massini, Angelina Zampone</a:t>
            </a:r>
          </a:p>
          <a:p>
            <a:r>
              <a:rPr lang="it-IT" sz="700" dirty="0"/>
              <a:t>Grosseto - Chiara Guidoni, Irene Del Ciondolo, Vittorio Falcone</a:t>
            </a:r>
          </a:p>
          <a:p>
            <a:pPr algn="just"/>
            <a:endParaRPr lang="it-IT" sz="700" b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it-IT" sz="800" b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it-IT" sz="900" b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it-IT" sz="900" b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4F6C0B2D-C093-F235-DF1D-C677469DBCC6}"/>
              </a:ext>
            </a:extLst>
          </p:cNvPr>
          <p:cNvGrpSpPr/>
          <p:nvPr/>
        </p:nvGrpSpPr>
        <p:grpSpPr>
          <a:xfrm>
            <a:off x="5752165" y="8971478"/>
            <a:ext cx="662165" cy="668310"/>
            <a:chOff x="2324100" y="1133474"/>
            <a:chExt cx="885825" cy="885825"/>
          </a:xfrm>
        </p:grpSpPr>
        <p:pic>
          <p:nvPicPr>
            <p:cNvPr id="30" name="Immagine 29" descr="Immagine che contiene modello, pixel, punto&#10;&#10;Descrizione generata automaticamente">
              <a:extLst>
                <a:ext uri="{FF2B5EF4-FFF2-40B4-BE49-F238E27FC236}">
                  <a16:creationId xmlns:a16="http://schemas.microsoft.com/office/drawing/2014/main" id="{A0AF60A9-A596-42EC-4EF3-0338CB1E7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4100" y="1133474"/>
              <a:ext cx="885825" cy="885825"/>
            </a:xfrm>
            <a:prstGeom prst="rect">
              <a:avLst/>
            </a:prstGeom>
          </p:spPr>
        </p:pic>
        <p:cxnSp>
          <p:nvCxnSpPr>
            <p:cNvPr id="31" name="Connettore diritto 30">
              <a:extLst>
                <a:ext uri="{FF2B5EF4-FFF2-40B4-BE49-F238E27FC236}">
                  <a16:creationId xmlns:a16="http://schemas.microsoft.com/office/drawing/2014/main" id="{A7BD7F8C-DADE-52B4-A15E-9B73AFF0E8E4}"/>
                </a:ext>
              </a:extLst>
            </p:cNvPr>
            <p:cNvCxnSpPr/>
            <p:nvPr/>
          </p:nvCxnSpPr>
          <p:spPr>
            <a:xfrm>
              <a:off x="2324100" y="1142142"/>
              <a:ext cx="885825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Connettore diritto 31">
              <a:extLst>
                <a:ext uri="{FF2B5EF4-FFF2-40B4-BE49-F238E27FC236}">
                  <a16:creationId xmlns:a16="http://schemas.microsoft.com/office/drawing/2014/main" id="{6067078C-6999-7115-E234-E5201C909334}"/>
                </a:ext>
              </a:extLst>
            </p:cNvPr>
            <p:cNvCxnSpPr/>
            <p:nvPr/>
          </p:nvCxnSpPr>
          <p:spPr>
            <a:xfrm>
              <a:off x="2324100" y="2006297"/>
              <a:ext cx="885825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807C0DB0-F9D7-597E-A15A-97CC1D62A0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28434" y="1142999"/>
              <a:ext cx="0" cy="8763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Connettore diritto 33">
              <a:extLst>
                <a:ext uri="{FF2B5EF4-FFF2-40B4-BE49-F238E27FC236}">
                  <a16:creationId xmlns:a16="http://schemas.microsoft.com/office/drawing/2014/main" id="{E72A6800-4607-325F-392D-F17A92EEAA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1257" y="1142999"/>
              <a:ext cx="0" cy="8763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5" name="Rettangolo 34"/>
          <p:cNvSpPr/>
          <p:nvPr/>
        </p:nvSpPr>
        <p:spPr>
          <a:xfrm>
            <a:off x="5245297" y="8681373"/>
            <a:ext cx="162650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>
                <a:latin typeface="Calibri" panose="020F0502020204030204" pitchFamily="34" charset="0"/>
                <a:ea typeface="Times New Roman" panose="02020603050405020304" pitchFamily="18" charset="0"/>
              </a:rPr>
              <a:t>QR code Report HBSC 2022</a:t>
            </a:r>
            <a:endParaRPr lang="it-IT" sz="1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812572" y="9261783"/>
            <a:ext cx="1640457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900" b="1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it-IT" sz="900" b="1" dirty="0">
                <a:latin typeface="Calibri" panose="020F0502020204030204" pitchFamily="34" charset="0"/>
                <a:ea typeface="Times New Roman" panose="02020603050405020304" pitchFamily="18" charset="0"/>
              </a:rPr>
              <a:t>er maggiori informazioni:</a:t>
            </a:r>
            <a:endParaRPr lang="it-IT" sz="9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it-IT" sz="800" b="1" dirty="0">
                <a:latin typeface="Calibri" panose="020F0502020204030204" pitchFamily="34" charset="0"/>
                <a:ea typeface="Times New Roman" panose="02020603050405020304" pitchFamily="18" charset="0"/>
              </a:rPr>
              <a:t>WWW. </a:t>
            </a:r>
            <a:r>
              <a:rPr lang="it-IT" sz="900" b="1" dirty="0">
                <a:latin typeface="Calibri" panose="020F0502020204030204" pitchFamily="34" charset="0"/>
                <a:ea typeface="Times New Roman" panose="02020603050405020304" pitchFamily="18" charset="0"/>
              </a:rPr>
              <a:t>creps-si.weebly.com</a:t>
            </a:r>
            <a:endParaRPr lang="it-IT" sz="9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3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5556</TotalTime>
  <Words>1093</Words>
  <Application>Microsoft Office PowerPoint</Application>
  <PresentationFormat>Personalizzato</PresentationFormat>
  <Paragraphs>98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Times New Roman</vt:lpstr>
      <vt:lpstr>Office Theme</vt:lpstr>
      <vt:lpstr>Presentazione standard di PowerPoint</vt:lpstr>
      <vt:lpstr>Presentazione standard di PowerPoint</vt:lpstr>
    </vt:vector>
  </TitlesOfParts>
  <Company>Istituto Superiore di Sanità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Andreozzi Silvia</dc:creator>
  <cp:lastModifiedBy>Rita</cp:lastModifiedBy>
  <cp:revision>363</cp:revision>
  <cp:lastPrinted>2023-07-31T10:06:39Z</cp:lastPrinted>
  <dcterms:created xsi:type="dcterms:W3CDTF">2019-07-01T08:23:01Z</dcterms:created>
  <dcterms:modified xsi:type="dcterms:W3CDTF">2023-10-27T06:52:59Z</dcterms:modified>
</cp:coreProperties>
</file>